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94" r:id="rId1"/>
  </p:sldMasterIdLst>
  <p:notesMasterIdLst>
    <p:notesMasterId r:id="rId24"/>
  </p:notesMasterIdLst>
  <p:handoutMasterIdLst>
    <p:handoutMasterId r:id="rId25"/>
  </p:handoutMasterIdLst>
  <p:sldIdLst>
    <p:sldId id="458" r:id="rId2"/>
    <p:sldId id="735" r:id="rId3"/>
    <p:sldId id="736" r:id="rId4"/>
    <p:sldId id="737" r:id="rId5"/>
    <p:sldId id="738" r:id="rId6"/>
    <p:sldId id="740" r:id="rId7"/>
    <p:sldId id="739" r:id="rId8"/>
    <p:sldId id="742" r:id="rId9"/>
    <p:sldId id="741" r:id="rId10"/>
    <p:sldId id="743" r:id="rId11"/>
    <p:sldId id="734" r:id="rId12"/>
    <p:sldId id="744" r:id="rId13"/>
    <p:sldId id="749" r:id="rId14"/>
    <p:sldId id="745" r:id="rId15"/>
    <p:sldId id="746" r:id="rId16"/>
    <p:sldId id="747" r:id="rId17"/>
    <p:sldId id="748" r:id="rId18"/>
    <p:sldId id="750" r:id="rId19"/>
    <p:sldId id="751" r:id="rId20"/>
    <p:sldId id="752" r:id="rId21"/>
    <p:sldId id="753" r:id="rId22"/>
    <p:sldId id="721" r:id="rId2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5393"/>
    <a:srgbClr val="AF2E2A"/>
    <a:srgbClr val="1A315F"/>
    <a:srgbClr val="D16E00"/>
    <a:srgbClr val="013E7C"/>
    <a:srgbClr val="2B4D6E"/>
    <a:srgbClr val="9CCBF6"/>
    <a:srgbClr val="96A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83" autoAdjust="0"/>
    <p:restoredTop sz="91655" autoAdjust="0"/>
  </p:normalViewPr>
  <p:slideViewPr>
    <p:cSldViewPr snapToGrid="0">
      <p:cViewPr>
        <p:scale>
          <a:sx n="129" d="100"/>
          <a:sy n="129" d="100"/>
        </p:scale>
        <p:origin x="-10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l" defTabSz="948316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r" defTabSz="948316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l" defTabSz="948316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r" defTabSz="948316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C12A1F-8814-4607-BD9F-9A1084160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159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l" defTabSz="948316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r" defTabSz="948316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l" defTabSz="948316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r" defTabSz="948316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DD4FBCF-A5C7-437B-B3E6-A45E991D8E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6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DF113-38AF-4BE8-B635-379726193AE2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:\s\software-ag\01_gestaltungsleistungen\software_cluster\logo\03_reinzeichnung\iiG\InventedInGermany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857875"/>
            <a:ext cx="7397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itc.local\dfs\projects\s\software-ag\01_gestaltungsleistungen\software_cluster\logo_sponsoren\03_reinzeichnung\BMBF_CMYK_Gef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486400"/>
            <a:ext cx="18716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itc.local\dfs\projects\s\software-ag\01_gestaltungsleistungen\software_cluster\logo\03_reinzeichnung\s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4625"/>
            <a:ext cx="3390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ihandform 4"/>
          <p:cNvSpPr>
            <a:spLocks/>
          </p:cNvSpPr>
          <p:nvPr/>
        </p:nvSpPr>
        <p:spPr bwMode="auto">
          <a:xfrm>
            <a:off x="-9525" y="0"/>
            <a:ext cx="5934075" cy="6858000"/>
          </a:xfrm>
          <a:custGeom>
            <a:avLst/>
            <a:gdLst>
              <a:gd name="T0" fmla="*/ 0 w 5229225"/>
              <a:gd name="T1" fmla="*/ 0 h 6858000"/>
              <a:gd name="T2" fmla="*/ 5555764 w 5229225"/>
              <a:gd name="T3" fmla="*/ 0 h 6858000"/>
              <a:gd name="T4" fmla="*/ 5934075 w 5229225"/>
              <a:gd name="T5" fmla="*/ 6858000 h 6858000"/>
              <a:gd name="T6" fmla="*/ 0 w 5229225"/>
              <a:gd name="T7" fmla="*/ 6858000 h 6858000"/>
              <a:gd name="T8" fmla="*/ 0 w 5229225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29225" h="6858000">
                <a:moveTo>
                  <a:pt x="0" y="0"/>
                </a:moveTo>
                <a:lnTo>
                  <a:pt x="4895850" y="0"/>
                </a:lnTo>
                <a:lnTo>
                  <a:pt x="52292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31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4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itc.local\dfs\projects\s\software-ag\01_gestaltungsleistungen\software_cluster\logo_sponsoren\03_reinzeichnung\BMBF_CMYK_Gef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486400"/>
            <a:ext cx="18716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:\s\software-ag\01_gestaltungsleistungen\software_cluster\logo\03_reinzeichnung\iiG\InventedInGermany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857875"/>
            <a:ext cx="7397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itc.local\dfs\projects\s\software-ag\01_gestaltungsleistungen\software_cluster\logo\03_reinzeichnung\s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4625"/>
            <a:ext cx="3390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ihandform 4"/>
          <p:cNvSpPr>
            <a:spLocks/>
          </p:cNvSpPr>
          <p:nvPr/>
        </p:nvSpPr>
        <p:spPr bwMode="auto">
          <a:xfrm>
            <a:off x="-9525" y="0"/>
            <a:ext cx="5934075" cy="6858000"/>
          </a:xfrm>
          <a:custGeom>
            <a:avLst/>
            <a:gdLst>
              <a:gd name="T0" fmla="*/ 0 w 5229225"/>
              <a:gd name="T1" fmla="*/ 0 h 6858000"/>
              <a:gd name="T2" fmla="*/ 5555764 w 5229225"/>
              <a:gd name="T3" fmla="*/ 0 h 6858000"/>
              <a:gd name="T4" fmla="*/ 5934075 w 5229225"/>
              <a:gd name="T5" fmla="*/ 6858000 h 6858000"/>
              <a:gd name="T6" fmla="*/ 0 w 5229225"/>
              <a:gd name="T7" fmla="*/ 6858000 h 6858000"/>
              <a:gd name="T8" fmla="*/ 0 w 5229225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29225" h="6858000">
                <a:moveTo>
                  <a:pt x="0" y="0"/>
                </a:moveTo>
                <a:lnTo>
                  <a:pt x="4895850" y="0"/>
                </a:lnTo>
                <a:lnTo>
                  <a:pt x="52292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31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3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tc.local\dfs\projects\s\software-ag\01_gestaltungsleistungen\software_cluster\logo\03_reinzeichnung\sc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4625"/>
            <a:ext cx="3390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ihandform 2"/>
          <p:cNvSpPr>
            <a:spLocks/>
          </p:cNvSpPr>
          <p:nvPr/>
        </p:nvSpPr>
        <p:spPr bwMode="auto">
          <a:xfrm>
            <a:off x="-9525" y="0"/>
            <a:ext cx="5934075" cy="6858000"/>
          </a:xfrm>
          <a:custGeom>
            <a:avLst/>
            <a:gdLst>
              <a:gd name="T0" fmla="*/ 0 w 5229225"/>
              <a:gd name="T1" fmla="*/ 0 h 6858000"/>
              <a:gd name="T2" fmla="*/ 5555764 w 5229225"/>
              <a:gd name="T3" fmla="*/ 0 h 6858000"/>
              <a:gd name="T4" fmla="*/ 5934075 w 5229225"/>
              <a:gd name="T5" fmla="*/ 6858000 h 6858000"/>
              <a:gd name="T6" fmla="*/ 0 w 5229225"/>
              <a:gd name="T7" fmla="*/ 6858000 h 6858000"/>
              <a:gd name="T8" fmla="*/ 0 w 5229225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29225" h="6858000">
                <a:moveTo>
                  <a:pt x="0" y="0"/>
                </a:moveTo>
                <a:lnTo>
                  <a:pt x="4895850" y="0"/>
                </a:lnTo>
                <a:lnTo>
                  <a:pt x="52292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F2E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6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tc.local\dfs\projects\s\software-ag\01_gestaltungsleistungen\software_cluster\logo\03_reinzeichnung\sc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4625"/>
            <a:ext cx="3390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ihandform 2"/>
          <p:cNvSpPr>
            <a:spLocks/>
          </p:cNvSpPr>
          <p:nvPr/>
        </p:nvSpPr>
        <p:spPr bwMode="auto">
          <a:xfrm>
            <a:off x="-9525" y="0"/>
            <a:ext cx="5934075" cy="6858000"/>
          </a:xfrm>
          <a:custGeom>
            <a:avLst/>
            <a:gdLst>
              <a:gd name="T0" fmla="*/ 0 w 5229225"/>
              <a:gd name="T1" fmla="*/ 0 h 6858000"/>
              <a:gd name="T2" fmla="*/ 5555764 w 5229225"/>
              <a:gd name="T3" fmla="*/ 0 h 6858000"/>
              <a:gd name="T4" fmla="*/ 5934075 w 5229225"/>
              <a:gd name="T5" fmla="*/ 6858000 h 6858000"/>
              <a:gd name="T6" fmla="*/ 0 w 5229225"/>
              <a:gd name="T7" fmla="*/ 6858000 h 6858000"/>
              <a:gd name="T8" fmla="*/ 0 w 5229225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29225" h="6858000">
                <a:moveTo>
                  <a:pt x="0" y="0"/>
                </a:moveTo>
                <a:lnTo>
                  <a:pt x="4895850" y="0"/>
                </a:lnTo>
                <a:lnTo>
                  <a:pt x="52292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453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9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tc.local\dfs\projects\s\software-ag\01_gestaltungsleistungen\software_cluster\logo\03_reinzeichnung\sc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4625"/>
            <a:ext cx="3390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ihandform 2"/>
          <p:cNvSpPr>
            <a:spLocks/>
          </p:cNvSpPr>
          <p:nvPr/>
        </p:nvSpPr>
        <p:spPr bwMode="auto">
          <a:xfrm>
            <a:off x="-9525" y="0"/>
            <a:ext cx="5934075" cy="6858000"/>
          </a:xfrm>
          <a:custGeom>
            <a:avLst/>
            <a:gdLst>
              <a:gd name="T0" fmla="*/ 0 w 5229225"/>
              <a:gd name="T1" fmla="*/ 0 h 6858000"/>
              <a:gd name="T2" fmla="*/ 5555764 w 5229225"/>
              <a:gd name="T3" fmla="*/ 0 h 6858000"/>
              <a:gd name="T4" fmla="*/ 5934075 w 5229225"/>
              <a:gd name="T5" fmla="*/ 6858000 h 6858000"/>
              <a:gd name="T6" fmla="*/ 0 w 5229225"/>
              <a:gd name="T7" fmla="*/ 6858000 h 6858000"/>
              <a:gd name="T8" fmla="*/ 0 w 5229225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29225" h="6858000">
                <a:moveTo>
                  <a:pt x="0" y="0"/>
                </a:moveTo>
                <a:lnTo>
                  <a:pt x="4895850" y="0"/>
                </a:lnTo>
                <a:lnTo>
                  <a:pt x="52292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3"/>
          <p:cNvSpPr>
            <a:spLocks noChangeArrowheads="1"/>
          </p:cNvSpPr>
          <p:nvPr/>
        </p:nvSpPr>
        <p:spPr bwMode="auto">
          <a:xfrm>
            <a:off x="0" y="1685925"/>
            <a:ext cx="342900" cy="5172075"/>
          </a:xfrm>
          <a:prstGeom prst="rtTriangle">
            <a:avLst/>
          </a:prstGeom>
          <a:solidFill>
            <a:srgbClr val="1A31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  <p:cxnSp>
        <p:nvCxnSpPr>
          <p:cNvPr id="7" name="Gerade Verbindung 6"/>
          <p:cNvCxnSpPr/>
          <p:nvPr/>
        </p:nvCxnSpPr>
        <p:spPr bwMode="auto">
          <a:xfrm flipV="1">
            <a:off x="504825" y="6400800"/>
            <a:ext cx="8280400" cy="0"/>
          </a:xfrm>
          <a:prstGeom prst="line">
            <a:avLst/>
          </a:prstGeom>
          <a:solidFill>
            <a:srgbClr val="1584E9"/>
          </a:solidFill>
          <a:ln w="9525" cap="rnd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809750" y="6115050"/>
            <a:ext cx="1419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900"/>
              <a:t>·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4791075" cy="838200"/>
          </a:xfrm>
          <a:prstGeom prst="rect">
            <a:avLst/>
          </a:prstGeom>
        </p:spPr>
        <p:txBody>
          <a:bodyPr lIns="0" anchor="t"/>
          <a:lstStyle>
            <a:lvl1pPr>
              <a:defRPr sz="2400" b="0" baseline="0">
                <a:solidFill>
                  <a:srgbClr val="AF2E2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826" y="1524000"/>
            <a:ext cx="8277224" cy="4448176"/>
          </a:xfrm>
          <a:prstGeom prst="rect">
            <a:avLst/>
          </a:prstGeom>
        </p:spPr>
        <p:txBody>
          <a:bodyPr/>
          <a:lstStyle>
            <a:lvl1pPr>
              <a:buFont typeface="Courier New" pitchFamily="49" charset="0"/>
              <a:buChar char="o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Slide Number Placeholder 4"/>
          <p:cNvSpPr txBox="1">
            <a:spLocks noGrp="1"/>
          </p:cNvSpPr>
          <p:nvPr userDrawn="1"/>
        </p:nvSpPr>
        <p:spPr bwMode="gray">
          <a:xfrm>
            <a:off x="515938" y="6543675"/>
            <a:ext cx="8280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de-DE" sz="900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Automatisierte Performancemessungen mit </a:t>
            </a:r>
            <a:r>
              <a:rPr lang="de-DE" sz="900" dirty="0" err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Ginpex</a:t>
            </a:r>
            <a:r>
              <a:rPr lang="de-DE" sz="900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900" dirty="0" smtClean="0"/>
              <a:t>· </a:t>
            </a:r>
            <a:r>
              <a:rPr lang="en-US" sz="900" b="1" dirty="0" err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Seite</a:t>
            </a:r>
            <a:r>
              <a:rPr lang="en-US" sz="900" b="1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fld id="{EB1E35BB-9F65-44BF-A7C0-88A7B20CB8BD}" type="slidenum">
              <a:rPr lang="en-US" sz="900" b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pPr algn="r">
                <a:defRPr/>
              </a:pPr>
              <a:t>‹Nr.›</a:t>
            </a:fld>
            <a:r>
              <a:rPr lang="en-US" sz="900" b="1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900" b="1" dirty="0">
              <a:solidFill>
                <a:schemeClr val="accent5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2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 bwMode="gray">
          <a:xfrm>
            <a:off x="515938" y="6543675"/>
            <a:ext cx="8280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de-DE" sz="900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Automatisierte Performancemessungen mit </a:t>
            </a:r>
            <a:r>
              <a:rPr lang="de-DE" sz="900" dirty="0" err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Ginpex</a:t>
            </a:r>
            <a:r>
              <a:rPr lang="de-DE" sz="900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900" dirty="0" smtClean="0"/>
              <a:t>· </a:t>
            </a:r>
            <a:r>
              <a:rPr lang="en-US" sz="900" b="1" dirty="0" err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Seite</a:t>
            </a:r>
            <a:r>
              <a:rPr lang="en-US" sz="900" b="1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fld id="{EB1E35BB-9F65-44BF-A7C0-88A7B20CB8BD}" type="slidenum">
              <a:rPr lang="en-US" sz="900" b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pPr algn="r">
                <a:defRPr/>
              </a:pPr>
              <a:t>‹Nr.›</a:t>
            </a:fld>
            <a:r>
              <a:rPr lang="en-US" sz="900" b="1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900" b="1" dirty="0">
              <a:solidFill>
                <a:schemeClr val="accent5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htwinkliges Dreieck 3"/>
          <p:cNvSpPr>
            <a:spLocks noChangeArrowheads="1"/>
          </p:cNvSpPr>
          <p:nvPr/>
        </p:nvSpPr>
        <p:spPr bwMode="auto">
          <a:xfrm>
            <a:off x="0" y="1685925"/>
            <a:ext cx="342900" cy="5172075"/>
          </a:xfrm>
          <a:prstGeom prst="rtTriangle">
            <a:avLst/>
          </a:prstGeom>
          <a:solidFill>
            <a:srgbClr val="1A31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  <p:cxnSp>
        <p:nvCxnSpPr>
          <p:cNvPr id="8" name="Gerade Verbindung 7"/>
          <p:cNvCxnSpPr/>
          <p:nvPr/>
        </p:nvCxnSpPr>
        <p:spPr bwMode="auto">
          <a:xfrm flipV="1">
            <a:off x="504825" y="6400800"/>
            <a:ext cx="8280400" cy="0"/>
          </a:xfrm>
          <a:prstGeom prst="line">
            <a:avLst/>
          </a:prstGeom>
          <a:solidFill>
            <a:srgbClr val="1584E9"/>
          </a:solidFill>
          <a:ln w="9525" cap="rnd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1809750" y="6115050"/>
            <a:ext cx="1419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900"/>
              <a:t>·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826" y="1524000"/>
            <a:ext cx="5753099" cy="4448176"/>
          </a:xfrm>
          <a:prstGeom prst="rect">
            <a:avLst/>
          </a:prstGeom>
        </p:spPr>
        <p:txBody>
          <a:bodyPr/>
          <a:lstStyle>
            <a:lvl1pPr>
              <a:buFont typeface="Courier New" pitchFamily="49" charset="0"/>
              <a:buChar char="o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4791075" cy="838200"/>
          </a:xfrm>
          <a:prstGeom prst="rect">
            <a:avLst/>
          </a:prstGeom>
        </p:spPr>
        <p:txBody>
          <a:bodyPr lIns="0" anchor="t"/>
          <a:lstStyle>
            <a:lvl1pPr>
              <a:defRPr sz="2400" b="0" baseline="0">
                <a:solidFill>
                  <a:srgbClr val="AF2E2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677025" y="1524000"/>
            <a:ext cx="2162175" cy="4448175"/>
          </a:xfrm>
          <a:prstGeom prst="rect">
            <a:avLst/>
          </a:prstGeom>
          <a:solidFill>
            <a:schemeClr val="bg1"/>
          </a:solidFill>
        </p:spPr>
        <p:txBody>
          <a:bodyPr lIns="0" tIns="0" rIns="274320" bIns="9144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38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winkliges Dreieck 2"/>
          <p:cNvSpPr>
            <a:spLocks noChangeArrowheads="1"/>
          </p:cNvSpPr>
          <p:nvPr/>
        </p:nvSpPr>
        <p:spPr bwMode="auto">
          <a:xfrm>
            <a:off x="0" y="1685925"/>
            <a:ext cx="342900" cy="5172075"/>
          </a:xfrm>
          <a:prstGeom prst="rtTriangle">
            <a:avLst/>
          </a:prstGeom>
          <a:solidFill>
            <a:srgbClr val="1A31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0800" anchor="ctr"/>
          <a:lstStyle/>
          <a:p>
            <a:endParaRPr lang="de-DE"/>
          </a:p>
        </p:txBody>
      </p:sp>
      <p:cxnSp>
        <p:nvCxnSpPr>
          <p:cNvPr id="6" name="Gerade Verbindung 5"/>
          <p:cNvCxnSpPr/>
          <p:nvPr/>
        </p:nvCxnSpPr>
        <p:spPr bwMode="auto">
          <a:xfrm flipV="1">
            <a:off x="504825" y="6400800"/>
            <a:ext cx="8280400" cy="0"/>
          </a:xfrm>
          <a:prstGeom prst="line">
            <a:avLst/>
          </a:prstGeom>
          <a:solidFill>
            <a:srgbClr val="1584E9"/>
          </a:solidFill>
          <a:ln w="9525" cap="rnd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4826" y="1524000"/>
            <a:ext cx="8277224" cy="4448176"/>
          </a:xfrm>
          <a:prstGeom prst="rect">
            <a:avLst/>
          </a:prstGeom>
        </p:spPr>
        <p:txBody>
          <a:bodyPr/>
          <a:lstStyle>
            <a:lvl1pPr>
              <a:buFont typeface="Courier New" pitchFamily="49" charset="0"/>
              <a:buChar char="o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4791075" cy="838200"/>
          </a:xfrm>
          <a:prstGeom prst="rect">
            <a:avLst/>
          </a:prstGeom>
        </p:spPr>
        <p:txBody>
          <a:bodyPr lIns="0" anchor="t"/>
          <a:lstStyle>
            <a:lvl1pPr>
              <a:defRPr sz="2400" b="0" baseline="0">
                <a:solidFill>
                  <a:srgbClr val="AF2E2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Slide Number Placeholder 4"/>
          <p:cNvSpPr txBox="1">
            <a:spLocks noGrp="1"/>
          </p:cNvSpPr>
          <p:nvPr userDrawn="1"/>
        </p:nvSpPr>
        <p:spPr bwMode="gray">
          <a:xfrm>
            <a:off x="515938" y="6543675"/>
            <a:ext cx="8280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de-DE" sz="900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Automatisierte Performancemessungen mit </a:t>
            </a:r>
            <a:r>
              <a:rPr lang="de-DE" sz="900" dirty="0" err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Ginpex</a:t>
            </a:r>
            <a:r>
              <a:rPr lang="de-DE" sz="900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900" dirty="0" smtClean="0"/>
              <a:t>· </a:t>
            </a:r>
            <a:r>
              <a:rPr lang="en-US" sz="900" b="1" dirty="0" err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Seite</a:t>
            </a:r>
            <a:r>
              <a:rPr lang="en-US" sz="900" b="1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fld id="{EB1E35BB-9F65-44BF-A7C0-88A7B20CB8BD}" type="slidenum">
              <a:rPr lang="en-US" sz="900" b="1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pPr algn="r">
                <a:defRPr/>
              </a:pPr>
              <a:t>‹Nr.›</a:t>
            </a:fld>
            <a:r>
              <a:rPr lang="en-US" sz="900" b="1" dirty="0" smtClean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900" b="1" dirty="0">
              <a:solidFill>
                <a:schemeClr val="accent5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7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200"/>
    </mc:Choice>
    <mc:Fallback xmlns="">
      <p:transition spd="slow" advTm="200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62B1E"/>
        </a:buClr>
        <a:buFont typeface="Courier New" pitchFamily="49" charset="0"/>
        <a:buChar char="o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62B1E"/>
        </a:buClr>
        <a:buFont typeface="Courier New" pitchFamily="49" charset="0"/>
        <a:buChar char="o"/>
        <a:defRPr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62B1E"/>
        </a:buClr>
        <a:buFont typeface="Courier New" pitchFamily="49" charset="0"/>
        <a:buChar char="o"/>
        <a:defRPr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62B1E"/>
        </a:buClr>
        <a:buFont typeface="Courier New" pitchFamily="49" charset="0"/>
        <a:buChar char="o"/>
        <a:defRPr sz="16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541338" y="5419725"/>
            <a:ext cx="4440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de-DE" b="1" kern="0" dirty="0" smtClean="0">
                <a:solidFill>
                  <a:schemeClr val="bg1"/>
                </a:solidFill>
              </a:rPr>
              <a:t>Michael Hauck</a:t>
            </a:r>
            <a:endParaRPr lang="de-DE" b="1" kern="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de-DE" b="1" kern="0" dirty="0" smtClean="0">
                <a:solidFill>
                  <a:schemeClr val="bg1"/>
                </a:solidFill>
              </a:rPr>
              <a:t>Fouad Omri</a:t>
            </a:r>
            <a:endParaRPr lang="de-DE" kern="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de-DE" kern="0" dirty="0" smtClean="0">
                <a:solidFill>
                  <a:schemeClr val="bg1"/>
                </a:solidFill>
              </a:rPr>
              <a:t>08. Mai 2012</a:t>
            </a:r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41338" y="2641600"/>
            <a:ext cx="44211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de-DE" sz="2400" b="1" kern="0" dirty="0" smtClean="0">
                <a:solidFill>
                  <a:schemeClr val="bg1"/>
                </a:solidFill>
                <a:ea typeface="+mj-ea"/>
              </a:rPr>
              <a:t>Automatisierte</a:t>
            </a:r>
            <a:br>
              <a:rPr lang="de-DE" sz="2400" b="1" kern="0" dirty="0" smtClean="0">
                <a:solidFill>
                  <a:schemeClr val="bg1"/>
                </a:solidFill>
                <a:ea typeface="+mj-ea"/>
              </a:rPr>
            </a:br>
            <a:r>
              <a:rPr lang="de-DE" sz="2400" b="1" kern="0" dirty="0" smtClean="0">
                <a:solidFill>
                  <a:schemeClr val="bg1"/>
                </a:solidFill>
                <a:ea typeface="+mj-ea"/>
              </a:rPr>
              <a:t>Performancemessungen</a:t>
            </a:r>
          </a:p>
          <a:p>
            <a:pPr>
              <a:defRPr/>
            </a:pPr>
            <a:r>
              <a:rPr lang="de-DE" sz="2400" b="1" kern="0" dirty="0" smtClean="0">
                <a:solidFill>
                  <a:schemeClr val="bg1"/>
                </a:solidFill>
                <a:ea typeface="+mj-ea"/>
              </a:rPr>
              <a:t>mit </a:t>
            </a:r>
            <a:r>
              <a:rPr lang="de-DE" sz="2400" b="1" kern="0" dirty="0" err="1" smtClean="0">
                <a:solidFill>
                  <a:schemeClr val="bg1"/>
                </a:solidFill>
                <a:ea typeface="+mj-ea"/>
              </a:rPr>
              <a:t>Ginpex</a:t>
            </a:r>
            <a:endParaRPr lang="de-DE" sz="2000" b="1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4343400"/>
            <a:ext cx="46783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2000" kern="0" dirty="0" err="1" smtClean="0">
                <a:solidFill>
                  <a:schemeClr val="bg1"/>
                </a:solidFill>
                <a:ea typeface="+mj-ea"/>
              </a:rPr>
              <a:t>Pecha</a:t>
            </a:r>
            <a:r>
              <a:rPr lang="de-DE" sz="2000" kern="0" dirty="0">
                <a:solidFill>
                  <a:schemeClr val="bg1"/>
                </a:solidFill>
                <a:ea typeface="+mj-ea"/>
              </a:rPr>
              <a:t>-</a:t>
            </a:r>
            <a:r>
              <a:rPr lang="de-DE" sz="2000" kern="0" smtClean="0">
                <a:solidFill>
                  <a:schemeClr val="bg1"/>
                </a:solidFill>
                <a:ea typeface="+mj-ea"/>
              </a:rPr>
              <a:t>Kucha</a:t>
            </a:r>
            <a:r>
              <a:rPr lang="de-DE" sz="2000" kern="0" dirty="0" smtClean="0">
                <a:solidFill>
                  <a:schemeClr val="bg1"/>
                </a:solidFill>
                <a:ea typeface="+mj-ea"/>
              </a:rPr>
              <a:t>-Vortrag</a:t>
            </a:r>
            <a:endParaRPr lang="de-DE" sz="2000" kern="0" dirty="0" smtClean="0">
              <a:solidFill>
                <a:schemeClr val="bg1"/>
              </a:solidFill>
              <a:ea typeface="+mj-ea"/>
            </a:endParaRPr>
          </a:p>
          <a:p>
            <a:pPr>
              <a:defRPr/>
            </a:pPr>
            <a:r>
              <a:rPr lang="de-DE" sz="2000" kern="0" dirty="0" smtClean="0">
                <a:solidFill>
                  <a:schemeClr val="bg1"/>
                </a:solidFill>
                <a:ea typeface="+mj-ea"/>
              </a:rPr>
              <a:t>Entwicklertag 2012</a:t>
            </a:r>
            <a:endParaRPr lang="de-DE" sz="2000" kern="0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6910212" cy="838200"/>
          </a:xfrm>
        </p:spPr>
        <p:txBody>
          <a:bodyPr/>
          <a:lstStyle/>
          <a:p>
            <a:r>
              <a:rPr lang="de-DE" dirty="0" smtClean="0"/>
              <a:t>Automatisierung: Auswertung der Experimente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6" y="1524000"/>
            <a:ext cx="8277224" cy="4448176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Hinterlegen von Analyselogik zur Auswertung der Experimente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Anschluss an R zur statistischen Analyse</a:t>
            </a:r>
            <a:endParaRPr lang="de-DE" dirty="0"/>
          </a:p>
        </p:txBody>
      </p:sp>
      <p:pic>
        <p:nvPicPr>
          <p:cNvPr id="26626" name="Picture 2" descr="C:\Daten\Presentation Material\Statistics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54" y="1535288"/>
            <a:ext cx="1853969" cy="17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Daten\Entwickertag 2012\talk\rlogo-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29" y="4335474"/>
            <a:ext cx="1492018" cy="11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7452079" cy="838200"/>
          </a:xfrm>
        </p:spPr>
        <p:txBody>
          <a:bodyPr/>
          <a:lstStyle/>
          <a:p>
            <a:r>
              <a:rPr lang="de-DE" dirty="0" smtClean="0"/>
              <a:t>Verknüpfen vordefinierter Experimente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971706" y="2434484"/>
            <a:ext cx="1617785" cy="77372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Experiment 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(do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sth</a:t>
            </a: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3918108" y="3059709"/>
            <a:ext cx="1617785" cy="77372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Experiment 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(do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sth</a:t>
            </a: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based</a:t>
            </a: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on A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result</a:t>
            </a: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6" name="Pfeil nach rechts 5"/>
          <p:cNvSpPr/>
          <p:nvPr/>
        </p:nvSpPr>
        <p:spPr bwMode="auto">
          <a:xfrm>
            <a:off x="2628568" y="3020634"/>
            <a:ext cx="1305170" cy="28135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75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A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Result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745367" y="3739632"/>
            <a:ext cx="1617785" cy="77372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Experiment 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(do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sth</a:t>
            </a: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Pfeil nach rechts 8"/>
          <p:cNvSpPr/>
          <p:nvPr/>
        </p:nvSpPr>
        <p:spPr bwMode="auto">
          <a:xfrm>
            <a:off x="5535893" y="3710094"/>
            <a:ext cx="1305170" cy="28135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75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B </a:t>
            </a:r>
            <a:r>
              <a:rPr 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Result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4160" y="5077239"/>
            <a:ext cx="4791075" cy="838200"/>
          </a:xfrm>
        </p:spPr>
        <p:txBody>
          <a:bodyPr/>
          <a:lstStyle/>
          <a:p>
            <a:pPr algn="ctr"/>
            <a:r>
              <a:rPr lang="en-US" dirty="0" smtClean="0"/>
              <a:t>Towards Performance Evaluation of </a:t>
            </a:r>
            <a:r>
              <a:rPr lang="en-US" dirty="0" err="1" smtClean="0"/>
              <a:t>OpenStack</a:t>
            </a:r>
            <a:r>
              <a:rPr lang="en-US" dirty="0" smtClean="0"/>
              <a:t> Object Storage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Inhaltsplatzhalter 3" descr="1&amp;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9834" y="498080"/>
            <a:ext cx="4304332" cy="433123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17" y="419854"/>
            <a:ext cx="8169966" cy="60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51" y="626166"/>
            <a:ext cx="7311595" cy="534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590550"/>
            <a:ext cx="74580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475643"/>
            <a:ext cx="8924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  <p:pic>
        <p:nvPicPr>
          <p:cNvPr id="6" name="Picture 2" descr="C:\Daten\Entwickertag 2012\talk\Ginpex_log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" y="5408467"/>
            <a:ext cx="1498751" cy="6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67" y="526157"/>
            <a:ext cx="7844042" cy="56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1"/>
            <a:ext cx="9153525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309563"/>
            <a:ext cx="62769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390859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&amp; Performance</a:t>
            </a:r>
            <a:endParaRPr lang="de-DE" dirty="0"/>
          </a:p>
        </p:txBody>
      </p:sp>
      <p:pic>
        <p:nvPicPr>
          <p:cNvPr id="19458" name="Picture 2" descr="C:\Daten\Entwickertag 2012\talk\Anonymous_Computer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26" y="801511"/>
            <a:ext cx="5608108" cy="56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en\Entwickertag 2012\talk\GIS-desk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20" y="2077155"/>
            <a:ext cx="1933148" cy="12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58" y="128588"/>
            <a:ext cx="8694047" cy="634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  <p:pic>
        <p:nvPicPr>
          <p:cNvPr id="6" name="Picture 2" descr="C:\Daten\Entwickertag 2012\talk\Ginpex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28" y="470572"/>
            <a:ext cx="1792602" cy="7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672"/>
            <a:ext cx="91725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6896" y="6261652"/>
            <a:ext cx="3906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http://www.slideshare.net/joearnold/open-stackconference-commercialization-of-object-storage</a:t>
            </a:r>
            <a:endParaRPr lang="en-US" sz="600" dirty="0"/>
          </a:p>
        </p:txBody>
      </p:sp>
      <p:pic>
        <p:nvPicPr>
          <p:cNvPr id="6" name="Picture 2" descr="C:\Daten\Entwickertag 2012\talk\Ginpex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28" y="470572"/>
            <a:ext cx="1792602" cy="7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541338" y="5562600"/>
            <a:ext cx="4440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200" b="1" dirty="0">
                <a:solidFill>
                  <a:schemeClr val="accent4"/>
                </a:solidFill>
              </a:rPr>
              <a:t>Software-Cluster  </a:t>
            </a:r>
            <a:r>
              <a:rPr lang="de-DE" sz="1200" dirty="0">
                <a:solidFill>
                  <a:schemeClr val="accent4"/>
                </a:solidFill>
              </a:rPr>
              <a:t>· Koordinierungsstelle</a:t>
            </a:r>
          </a:p>
          <a:p>
            <a:pPr>
              <a:defRPr/>
            </a:pPr>
            <a:r>
              <a:rPr lang="de-DE" sz="1200" dirty="0">
                <a:solidFill>
                  <a:schemeClr val="accent4"/>
                </a:solidFill>
              </a:rPr>
              <a:t>TU Darmstadt · </a:t>
            </a:r>
            <a:r>
              <a:rPr lang="de-DE" sz="1200" dirty="0" err="1">
                <a:solidFill>
                  <a:schemeClr val="accent4"/>
                </a:solidFill>
              </a:rPr>
              <a:t>Mornewegstraße</a:t>
            </a:r>
            <a:r>
              <a:rPr lang="de-DE" sz="1200" dirty="0">
                <a:solidFill>
                  <a:schemeClr val="accent4"/>
                </a:solidFill>
              </a:rPr>
              <a:t> 32 · </a:t>
            </a:r>
            <a:r>
              <a:rPr lang="en-US" sz="1200" dirty="0">
                <a:solidFill>
                  <a:schemeClr val="accent4"/>
                </a:solidFill>
              </a:rPr>
              <a:t>64293 Darmstadt</a:t>
            </a:r>
          </a:p>
          <a:p>
            <a:pPr>
              <a:defRPr/>
            </a:pPr>
            <a:endParaRPr lang="en-US" sz="12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4"/>
                </a:solidFill>
              </a:rPr>
              <a:t>www.software-cluster.org</a:t>
            </a:r>
            <a:endParaRPr lang="de-DE" sz="1200" b="1" dirty="0">
              <a:solidFill>
                <a:schemeClr val="accent4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41338" y="2803525"/>
            <a:ext cx="44211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de-DE" sz="3200" b="1" kern="0" dirty="0">
                <a:solidFill>
                  <a:schemeClr val="bg1"/>
                </a:solidFill>
                <a:ea typeface="+mj-ea"/>
              </a:rPr>
              <a:t>Vielen Dank!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Blick hinein</a:t>
            </a:r>
            <a:endParaRPr lang="de-DE" dirty="0"/>
          </a:p>
        </p:txBody>
      </p:sp>
      <p:pic>
        <p:nvPicPr>
          <p:cNvPr id="20482" name="Picture 2" descr="C:\Daten\Entwickertag 2012\talk\file65812685732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26" y="1653249"/>
            <a:ext cx="5701418" cy="4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en\Entwickertag 2012\talk\Anonymous_Computer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82" y="1162755"/>
            <a:ext cx="4309886" cy="43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Performancemessung</a:t>
            </a:r>
            <a:endParaRPr lang="de-DE" dirty="0"/>
          </a:p>
        </p:txBody>
      </p:sp>
      <p:pic>
        <p:nvPicPr>
          <p:cNvPr id="21508" name="Picture 4" descr="C:\Daten\Entwickertag 2012\talk\stop-wa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81" y="2562577"/>
            <a:ext cx="2341932" cy="31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729565" y="5695596"/>
            <a:ext cx="4791075" cy="838200"/>
          </a:xfrm>
          <a:prstGeom prst="rect">
            <a:avLst/>
          </a:prstGeom>
        </p:spPr>
        <p:txBody>
          <a:bodyPr lIns="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AF2E2A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de-DE" dirty="0" smtClean="0"/>
              <a:t>… automatisiert!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1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7113412" cy="838200"/>
          </a:xfrm>
        </p:spPr>
        <p:txBody>
          <a:bodyPr/>
          <a:lstStyle/>
          <a:p>
            <a:r>
              <a:rPr lang="de-DE" dirty="0" smtClean="0"/>
              <a:t>Mikrobenchmarks zur Lasterzeugung</a:t>
            </a:r>
            <a:endParaRPr lang="de-DE" dirty="0"/>
          </a:p>
        </p:txBody>
      </p:sp>
      <p:pic>
        <p:nvPicPr>
          <p:cNvPr id="22530" name="Picture 2" descr="C:\Daten\Entwickertag 2012\talk\CP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63" y="4065123"/>
            <a:ext cx="1054470" cy="8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rechts 3"/>
          <p:cNvSpPr/>
          <p:nvPr/>
        </p:nvSpPr>
        <p:spPr bwMode="auto">
          <a:xfrm rot="5400000">
            <a:off x="1280187" y="3105568"/>
            <a:ext cx="942622" cy="468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15133" y="2315345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CPU-Last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8779" y="506419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(z.B. Evaluierung</a:t>
            </a:r>
          </a:p>
          <a:p>
            <a:pPr algn="ctr"/>
            <a:r>
              <a:rPr lang="de-DE" dirty="0" smtClean="0"/>
              <a:t>von OS-Eigenschaften)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 bwMode="auto">
          <a:xfrm rot="5400000">
            <a:off x="3670285" y="3105568"/>
            <a:ext cx="942622" cy="468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22063" y="2315345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Disk-Last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68601" y="506419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(z.B. Evaluierung</a:t>
            </a:r>
          </a:p>
          <a:p>
            <a:pPr algn="ctr"/>
            <a:r>
              <a:rPr lang="de-DE" dirty="0" smtClean="0"/>
              <a:t>von Storage)</a:t>
            </a:r>
            <a:endParaRPr lang="de-DE" dirty="0"/>
          </a:p>
        </p:txBody>
      </p:sp>
      <p:pic>
        <p:nvPicPr>
          <p:cNvPr id="22531" name="Picture 3" descr="C:\Daten\Entwickertag 2012\talk\d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67" y="3986805"/>
            <a:ext cx="901658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rechts 12"/>
          <p:cNvSpPr/>
          <p:nvPr/>
        </p:nvSpPr>
        <p:spPr bwMode="auto">
          <a:xfrm rot="5400000">
            <a:off x="6526607" y="3105567"/>
            <a:ext cx="942622" cy="468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62030" y="2315344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benutzerdefinierte Last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752224" y="506418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(Evaluierung</a:t>
            </a:r>
          </a:p>
          <a:p>
            <a:pPr algn="ctr"/>
            <a:r>
              <a:rPr lang="de-DE" dirty="0" smtClean="0"/>
              <a:t>spezifischer Infrastruktur)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473031" y="4317062"/>
            <a:ext cx="1049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&lt;&lt; XY &gt;&gt;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aten\Entwickertag 2012\talk\Anonymous_Computer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47" y="1772356"/>
            <a:ext cx="3325108" cy="33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7068257" cy="838200"/>
          </a:xfrm>
        </p:spPr>
        <p:txBody>
          <a:bodyPr/>
          <a:lstStyle/>
          <a:p>
            <a:r>
              <a:rPr lang="de-DE" dirty="0" smtClean="0"/>
              <a:t>Spezifikation von Performancemessungen</a:t>
            </a:r>
            <a:endParaRPr lang="de-DE" dirty="0"/>
          </a:p>
        </p:txBody>
      </p:sp>
      <p:pic>
        <p:nvPicPr>
          <p:cNvPr id="23554" name="Picture 2" descr="C:\Daten\Entwickertag 2012\talk\js-dom-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1" y="2235199"/>
            <a:ext cx="2619181" cy="27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Daten\Entwickertag 2012\talk\tango_executab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1" y="2338189"/>
            <a:ext cx="767821" cy="7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 bwMode="auto">
          <a:xfrm>
            <a:off x="3841238" y="3082429"/>
            <a:ext cx="1483430" cy="468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557" name="Picture 5" descr="C:\Daten\Entwickertag 2012\talk\tonyhewison_cartoon_cog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89" y="2473711"/>
            <a:ext cx="979171" cy="6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261935" y="3008896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accent4">
                    <a:lumMod val="10000"/>
                  </a:schemeClr>
                </a:solidFill>
              </a:rPr>
              <a:t>Load</a:t>
            </a:r>
            <a:r>
              <a:rPr lang="de-DE" sz="1400" b="1" dirty="0" smtClean="0">
                <a:solidFill>
                  <a:schemeClr val="accent4">
                    <a:lumMod val="10000"/>
                  </a:schemeClr>
                </a:solidFill>
              </a:rPr>
              <a:t> Driver</a:t>
            </a:r>
            <a:endParaRPr lang="de-DE" sz="1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90313" y="2146446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Modell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Code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5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Ginpex</a:t>
            </a:r>
            <a:r>
              <a:rPr lang="de-DE" dirty="0"/>
              <a:t>-</a:t>
            </a:r>
            <a:r>
              <a:rPr lang="de-DE" dirty="0" smtClean="0"/>
              <a:t>Tool</a:t>
            </a:r>
            <a:endParaRPr lang="de-DE" dirty="0"/>
          </a:p>
        </p:txBody>
      </p:sp>
      <p:pic>
        <p:nvPicPr>
          <p:cNvPr id="1026" name="Picture 2" descr="C:\Daten\Entwickertag 2012\talk\Ginp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84" y="152524"/>
            <a:ext cx="2107346" cy="9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n\Entwickertag 2012\talk\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" y="964802"/>
            <a:ext cx="5642710" cy="53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9398" y="5871534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http://ginpex.ipd.kit.edu/</a:t>
            </a:r>
          </a:p>
        </p:txBody>
      </p:sp>
    </p:spTree>
    <p:extLst>
      <p:ext uri="{BB962C8B-B14F-4D97-AF65-F5344CB8AC3E}">
        <p14:creationId xmlns:p14="http://schemas.microsoft.com/office/powerpoint/2010/main" val="12641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Metamodell-basiert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17531" y="2508210"/>
            <a:ext cx="97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Tasks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3491208" y="250821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Sensoren</a:t>
            </a:r>
            <a:endParaRPr lang="de-DE" sz="2400" dirty="0"/>
          </a:p>
        </p:txBody>
      </p:sp>
      <p:pic>
        <p:nvPicPr>
          <p:cNvPr id="6" name="Picture 2" descr="C:\Daten\Entwickertag 2012\talk\js-dom-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63" y="3659813"/>
            <a:ext cx="758454" cy="7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Daten\Entwickertag 2012\talk\Machovka_Met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40" y="3532581"/>
            <a:ext cx="1304219" cy="7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297532" y="251475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Infrastruktur</a:t>
            </a:r>
            <a:endParaRPr lang="de-DE" sz="2400" dirty="0"/>
          </a:p>
        </p:txBody>
      </p:sp>
      <p:grpSp>
        <p:nvGrpSpPr>
          <p:cNvPr id="22" name="Gruppieren 21"/>
          <p:cNvGrpSpPr>
            <a:grpSpLocks noChangeAspect="1"/>
          </p:cNvGrpSpPr>
          <p:nvPr/>
        </p:nvGrpSpPr>
        <p:grpSpPr>
          <a:xfrm>
            <a:off x="6374187" y="3273772"/>
            <a:ext cx="696352" cy="964913"/>
            <a:chOff x="5312268" y="3463413"/>
            <a:chExt cx="2094101" cy="2901729"/>
          </a:xfrm>
        </p:grpSpPr>
        <p:pic>
          <p:nvPicPr>
            <p:cNvPr id="23" name="Picture 10" descr="C:\Daten\Presentation Material\server_with_queu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68" y="3463413"/>
              <a:ext cx="2094101" cy="290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7156" y="3853717"/>
              <a:ext cx="1319213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6796595" y="3594511"/>
            <a:ext cx="696352" cy="964913"/>
            <a:chOff x="5312268" y="3463413"/>
            <a:chExt cx="2094101" cy="2901729"/>
          </a:xfrm>
        </p:grpSpPr>
        <p:pic>
          <p:nvPicPr>
            <p:cNvPr id="9" name="Picture 10" descr="C:\Daten\Presentation Material\server_with_queu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68" y="3463413"/>
              <a:ext cx="2094101" cy="290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7156" y="3853717"/>
              <a:ext cx="1319213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uppieren 18"/>
          <p:cNvGrpSpPr>
            <a:grpSpLocks noChangeAspect="1"/>
          </p:cNvGrpSpPr>
          <p:nvPr/>
        </p:nvGrpSpPr>
        <p:grpSpPr>
          <a:xfrm>
            <a:off x="7219002" y="3915251"/>
            <a:ext cx="696352" cy="964913"/>
            <a:chOff x="5312268" y="3463413"/>
            <a:chExt cx="2094101" cy="2901729"/>
          </a:xfrm>
        </p:grpSpPr>
        <p:pic>
          <p:nvPicPr>
            <p:cNvPr id="20" name="Picture 10" descr="C:\Daten\Presentation Material\server_with_queu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268" y="3463413"/>
              <a:ext cx="2094101" cy="290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7156" y="3853717"/>
              <a:ext cx="1319213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67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aten\Entwickertag 2012\talk\Anonymous_Computer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1" y="2037645"/>
            <a:ext cx="3325108" cy="33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299" y="495300"/>
            <a:ext cx="7635257" cy="838200"/>
          </a:xfrm>
        </p:spPr>
        <p:txBody>
          <a:bodyPr/>
          <a:lstStyle/>
          <a:p>
            <a:r>
              <a:rPr lang="de-DE" dirty="0" smtClean="0"/>
              <a:t>Automatisierung: Erstellung der Experimente</a:t>
            </a:r>
            <a:endParaRPr lang="de-DE" dirty="0"/>
          </a:p>
        </p:txBody>
      </p:sp>
      <p:pic>
        <p:nvPicPr>
          <p:cNvPr id="7" name="Picture 4" descr="C:\Daten\Entwickertag 2012\talk\Anonymous_Computer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47" y="1772356"/>
            <a:ext cx="3325108" cy="33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aten\Entwickertag 2012\talk\js-dom-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51" y="2767991"/>
            <a:ext cx="758454" cy="7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aten\Entwickertag 2012\talk\tango_executab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1" y="2535237"/>
            <a:ext cx="767821" cy="7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rechts 9"/>
          <p:cNvSpPr/>
          <p:nvPr/>
        </p:nvSpPr>
        <p:spPr bwMode="auto">
          <a:xfrm>
            <a:off x="3841238" y="3082429"/>
            <a:ext cx="1483430" cy="468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5" descr="C:\Daten\Entwickertag 2012\talk\tonyhewison_cartoon_cog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89" y="2473711"/>
            <a:ext cx="979171" cy="6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065730" y="5420095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Controller </a:t>
            </a:r>
            <a:r>
              <a:rPr lang="de-DE" sz="2400" dirty="0" err="1" smtClean="0"/>
              <a:t>machine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5466044" y="5420095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System </a:t>
            </a:r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test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672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jmmtt_Präsentation_Software-Cluster-Vorlage">
  <a:themeElements>
    <a:clrScheme name="Benutzerdefiniert 12">
      <a:dk1>
        <a:srgbClr val="1A315F"/>
      </a:dk1>
      <a:lt1>
        <a:srgbClr val="FFFFFF"/>
      </a:lt1>
      <a:dk2>
        <a:srgbClr val="1A315F"/>
      </a:dk2>
      <a:lt2>
        <a:srgbClr val="D8D6D2"/>
      </a:lt2>
      <a:accent1>
        <a:srgbClr val="AF2E2A"/>
      </a:accent1>
      <a:accent2>
        <a:srgbClr val="A3AF07"/>
      </a:accent2>
      <a:accent3>
        <a:srgbClr val="E29100"/>
      </a:accent3>
      <a:accent4>
        <a:srgbClr val="D5D6D2"/>
      </a:accent4>
      <a:accent5>
        <a:srgbClr val="345393"/>
      </a:accent5>
      <a:accent6>
        <a:srgbClr val="A5A5A5"/>
      </a:accent6>
      <a:hlink>
        <a:srgbClr val="345393"/>
      </a:hlink>
      <a:folHlink>
        <a:srgbClr val="B2B2B2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584E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10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584E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10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jjmmtt_Präsentation_Software-Cluster-Vorlage</Template>
  <TotalTime>0</TotalTime>
  <Words>177</Words>
  <Application>Microsoft Office PowerPoint</Application>
  <PresentationFormat>Bildschirmpräsentation (4:3)</PresentationFormat>
  <Paragraphs>72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jjmmtt_Präsentation_Software-Cluster-Vorlage</vt:lpstr>
      <vt:lpstr>PowerPoint-Präsentation</vt:lpstr>
      <vt:lpstr>Software &amp; Performance</vt:lpstr>
      <vt:lpstr>Der Blick hinein</vt:lpstr>
      <vt:lpstr>Performancemessung</vt:lpstr>
      <vt:lpstr>Mikrobenchmarks zur Lasterzeugung</vt:lpstr>
      <vt:lpstr>Spezifikation von Performancemessungen</vt:lpstr>
      <vt:lpstr>Ginpex-Tool</vt:lpstr>
      <vt:lpstr>Metamodell-basiert</vt:lpstr>
      <vt:lpstr>Automatisierung: Erstellung der Experimente</vt:lpstr>
      <vt:lpstr>Automatisierung: Auswertung der Experimente</vt:lpstr>
      <vt:lpstr>Verknüpfen vordefinierter Experimente</vt:lpstr>
      <vt:lpstr>Towards Performance Evaluation of OpenStack Object Storage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Hauck</dc:creator>
  <cp:lastModifiedBy>Michael Hauck</cp:lastModifiedBy>
  <cp:revision>39</cp:revision>
  <cp:lastPrinted>2010-09-15T07:58:39Z</cp:lastPrinted>
  <dcterms:created xsi:type="dcterms:W3CDTF">2012-04-26T07:27:37Z</dcterms:created>
  <dcterms:modified xsi:type="dcterms:W3CDTF">2012-05-08T14:33:27Z</dcterms:modified>
  <cp:category>Presentation</cp:category>
</cp:coreProperties>
</file>